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4361" r:id="rId1"/>
  </p:sldMasterIdLst>
  <p:notesMasterIdLst>
    <p:notesMasterId r:id="rId17"/>
  </p:notesMasterIdLst>
  <p:sldIdLst>
    <p:sldId id="334" r:id="rId2"/>
    <p:sldId id="335" r:id="rId3"/>
    <p:sldId id="336" r:id="rId4"/>
    <p:sldId id="351" r:id="rId5"/>
    <p:sldId id="353" r:id="rId6"/>
    <p:sldId id="356" r:id="rId7"/>
    <p:sldId id="349" r:id="rId8"/>
    <p:sldId id="357" r:id="rId9"/>
    <p:sldId id="358" r:id="rId10"/>
    <p:sldId id="359" r:id="rId11"/>
    <p:sldId id="360" r:id="rId12"/>
    <p:sldId id="361" r:id="rId13"/>
    <p:sldId id="362" r:id="rId14"/>
    <p:sldId id="363" r:id="rId15"/>
    <p:sldId id="364" r:id="rId16"/>
  </p:sldIdLst>
  <p:sldSz cx="9144000" cy="6858000" type="screen4x3"/>
  <p:notesSz cx="6883400" cy="99060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99"/>
    <a:srgbClr val="8CDACD"/>
    <a:srgbClr val="6699FF"/>
    <a:srgbClr val="EDF2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סגנון ביניים 2 - הדגשה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סגנון ביניים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סגנון ביניים 2 - הדגשה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סגנון ביניים 2 - הדגשה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DF18680-E054-41AD-8BC1-D1AEF772440D}" styleName="סגנון ביניים 2 - הדגשה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סגנון ביניים 2 - הדגשה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8662" autoAdjust="0"/>
    <p:restoredTop sz="83632" autoAdjust="0"/>
  </p:normalViewPr>
  <p:slideViewPr>
    <p:cSldViewPr>
      <p:cViewPr varScale="1">
        <p:scale>
          <a:sx n="50" d="100"/>
          <a:sy n="50" d="100"/>
        </p:scale>
        <p:origin x="1680" y="60"/>
      </p:cViewPr>
      <p:guideLst>
        <p:guide orient="horz" pos="2160"/>
        <p:guide pos="2880"/>
      </p:guideLst>
    </p:cSldViewPr>
  </p:slideViewPr>
  <p:notesTextViewPr>
    <p:cViewPr>
      <p:scale>
        <a:sx n="75" d="100"/>
        <a:sy n="75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עליונה 1"/>
          <p:cNvSpPr>
            <a:spLocks noGrp="1"/>
          </p:cNvSpPr>
          <p:nvPr>
            <p:ph type="hdr" sz="quarter"/>
          </p:nvPr>
        </p:nvSpPr>
        <p:spPr>
          <a:xfrm>
            <a:off x="3900594" y="0"/>
            <a:ext cx="2982807" cy="495300"/>
          </a:xfrm>
          <a:prstGeom prst="rect">
            <a:avLst/>
          </a:prstGeom>
        </p:spPr>
        <p:txBody>
          <a:bodyPr vert="horz" lIns="93049" tIns="46525" rIns="93049" bIns="46525" rtlCol="1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idx="1"/>
          </p:nvPr>
        </p:nvSpPr>
        <p:spPr>
          <a:xfrm>
            <a:off x="1594" y="0"/>
            <a:ext cx="2982807" cy="495300"/>
          </a:xfrm>
          <a:prstGeom prst="rect">
            <a:avLst/>
          </a:prstGeom>
        </p:spPr>
        <p:txBody>
          <a:bodyPr vert="horz" lIns="93049" tIns="46525" rIns="93049" bIns="46525" rtlCol="1"/>
          <a:lstStyle>
            <a:lvl1pPr algn="l">
              <a:defRPr sz="1200"/>
            </a:lvl1pPr>
          </a:lstStyle>
          <a:p>
            <a:fld id="{53F05C00-DD2E-46CD-A155-1959F1F7A709}" type="datetimeFigureOut">
              <a:rPr lang="he-IL" smtClean="0"/>
              <a:t>ה'/חשון/תש"פ</a:t>
            </a:fld>
            <a:endParaRPr lang="he-IL"/>
          </a:p>
        </p:txBody>
      </p:sp>
      <p:sp>
        <p:nvSpPr>
          <p:cNvPr id="4" name="מציין מיקום של תמונת שקופית 3"/>
          <p:cNvSpPr>
            <a:spLocks noGrp="1" noRot="1" noChangeAspect="1"/>
          </p:cNvSpPr>
          <p:nvPr>
            <p:ph type="sldImg" idx="2"/>
          </p:nvPr>
        </p:nvSpPr>
        <p:spPr>
          <a:xfrm>
            <a:off x="965200" y="742950"/>
            <a:ext cx="4953000" cy="3714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049" tIns="46525" rIns="93049" bIns="46525" rtlCol="1" anchor="ctr"/>
          <a:lstStyle/>
          <a:p>
            <a:endParaRPr lang="he-IL"/>
          </a:p>
        </p:txBody>
      </p:sp>
      <p:sp>
        <p:nvSpPr>
          <p:cNvPr id="5" name="מציין מיקום של הערות 4"/>
          <p:cNvSpPr>
            <a:spLocks noGrp="1"/>
          </p:cNvSpPr>
          <p:nvPr>
            <p:ph type="body" sz="quarter" idx="3"/>
          </p:nvPr>
        </p:nvSpPr>
        <p:spPr>
          <a:xfrm>
            <a:off x="688340" y="4705350"/>
            <a:ext cx="5506720" cy="4457700"/>
          </a:xfrm>
          <a:prstGeom prst="rect">
            <a:avLst/>
          </a:prstGeom>
        </p:spPr>
        <p:txBody>
          <a:bodyPr vert="horz" lIns="93049" tIns="46525" rIns="93049" bIns="46525" rtlCol="1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4"/>
          </p:nvPr>
        </p:nvSpPr>
        <p:spPr>
          <a:xfrm>
            <a:off x="3900594" y="9408981"/>
            <a:ext cx="2982807" cy="495300"/>
          </a:xfrm>
          <a:prstGeom prst="rect">
            <a:avLst/>
          </a:prstGeom>
        </p:spPr>
        <p:txBody>
          <a:bodyPr vert="horz" lIns="93049" tIns="46525" rIns="93049" bIns="46525" rtlCol="1" anchor="b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5"/>
          </p:nvPr>
        </p:nvSpPr>
        <p:spPr>
          <a:xfrm>
            <a:off x="1594" y="9408981"/>
            <a:ext cx="2982807" cy="495300"/>
          </a:xfrm>
          <a:prstGeom prst="rect">
            <a:avLst/>
          </a:prstGeom>
        </p:spPr>
        <p:txBody>
          <a:bodyPr vert="horz" lIns="93049" tIns="46525" rIns="93049" bIns="46525" rtlCol="1" anchor="b"/>
          <a:lstStyle>
            <a:lvl1pPr algn="l">
              <a:defRPr sz="1200"/>
            </a:lvl1pPr>
          </a:lstStyle>
          <a:p>
            <a:fld id="{9F0A4AFC-F8A4-43E4-886A-B166D0B5A80C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1594449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0A4AFC-F8A4-43E4-886A-B166D0B5A80C}" type="slidenum">
              <a:rPr lang="he-IL" smtClean="0"/>
              <a:t>4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877569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0A4AFC-F8A4-43E4-886A-B166D0B5A80C}" type="slidenum">
              <a:rPr lang="he-IL" smtClean="0"/>
              <a:t>6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7736910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e-IL" smtClean="0"/>
              <a:t>לחץ כדי לערוך סגנון כותרת משנה של תבנית בסיס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B3FC57-4386-40B4-8FD2-60C08F6A59CE}" type="datetimeFigureOut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ה'/חשון/תש"פ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275C2-5D97-4E0F-B7E7-0F578621F71F}" type="slidenum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80961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B3FC57-4386-40B4-8FD2-60C08F6A59CE}" type="datetimeFigureOut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ה'/חשון/תש"פ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275C2-5D97-4E0F-B7E7-0F578621F71F}" type="slidenum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66420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B3FC57-4386-40B4-8FD2-60C08F6A59CE}" type="datetimeFigureOut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ה'/חשון/תש"פ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275C2-5D97-4E0F-B7E7-0F578621F71F}" type="slidenum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22210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B3FC57-4386-40B4-8FD2-60C08F6A59CE}" type="datetimeFigureOut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ה'/חשון/תש"פ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275C2-5D97-4E0F-B7E7-0F578621F71F}" type="slidenum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39645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טקסט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6" name="מציין מיקום תוכן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7" name="מציין מיקום של תאריך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B3FC57-4386-40B4-8FD2-60C08F6A59CE}" type="datetimeFigureOut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ה'/חשון/תש"פ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מציין מיקום של כותרת תחתונה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מציין מיקום של מספר שקופית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275C2-5D97-4E0F-B7E7-0F578621F71F}" type="slidenum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38314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B3FC57-4386-40B4-8FD2-60C08F6A59CE}" type="datetimeFigureOut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ה'/חשון/תש"פ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275C2-5D97-4E0F-B7E7-0F578621F71F}" type="slidenum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85963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B3FC57-4386-40B4-8FD2-60C08F6A59CE}" type="datetimeFigureOut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ה'/חשון/תש"פ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מציין מיקום של כותרת תחתונה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275C2-5D97-4E0F-B7E7-0F578621F71F}" type="slidenum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77371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B3FC57-4386-40B4-8FD2-60C08F6A59CE}" type="datetimeFigureOut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ה'/חשון/תש"פ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275C2-5D97-4E0F-B7E7-0F578621F71F}" type="slidenum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09914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מונה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B3FC57-4386-40B4-8FD2-60C08F6A59CE}" type="datetimeFigureOut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ה'/חשון/תש"פ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275C2-5D97-4E0F-B7E7-0F578621F71F}" type="slidenum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38573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B3FC57-4386-40B4-8FD2-60C08F6A59CE}" type="datetimeFigureOut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ה'/חשון/תש"פ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275C2-5D97-4E0F-B7E7-0F578621F71F}" type="slidenum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64918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B3FC57-4386-40B4-8FD2-60C08F6A59CE}" type="datetimeFigureOut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ה'/חשון/תש"פ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275C2-5D97-4E0F-B7E7-0F578621F71F}" type="slidenum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67006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B3FC57-4386-40B4-8FD2-60C08F6A59CE}" type="datetimeFigureOut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ה'/חשון/תש"פ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6275C2-5D97-4E0F-B7E7-0F578621F71F}" type="slidenum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35041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62" r:id="rId1"/>
    <p:sldLayoutId id="2147484363" r:id="rId2"/>
    <p:sldLayoutId id="2147484364" r:id="rId3"/>
    <p:sldLayoutId id="2147484365" r:id="rId4"/>
    <p:sldLayoutId id="2147484366" r:id="rId5"/>
    <p:sldLayoutId id="2147484367" r:id="rId6"/>
    <p:sldLayoutId id="2147484368" r:id="rId7"/>
    <p:sldLayoutId id="2147484369" r:id="rId8"/>
    <p:sldLayoutId id="2147484370" r:id="rId9"/>
    <p:sldLayoutId id="2147484371" r:id="rId10"/>
    <p:sldLayoutId id="2147484372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כותרת 3"/>
          <p:cNvSpPr>
            <a:spLocks noGrp="1"/>
          </p:cNvSpPr>
          <p:nvPr>
            <p:ph type="title"/>
          </p:nvPr>
        </p:nvSpPr>
        <p:spPr>
          <a:xfrm>
            <a:off x="457200" y="0"/>
            <a:ext cx="8435280" cy="3861048"/>
          </a:xfrm>
        </p:spPr>
        <p:txBody>
          <a:bodyPr>
            <a:noAutofit/>
          </a:bodyPr>
          <a:lstStyle/>
          <a:p>
            <a:r>
              <a:rPr lang="he-IL" sz="7200" b="1" dirty="0" smtClean="0">
                <a:solidFill>
                  <a:srgbClr val="FF0000"/>
                </a:solidFill>
              </a:rPr>
              <a:t>עדכוני תקנות ונהלים נובמבר 2019  </a:t>
            </a:r>
            <a:br>
              <a:rPr lang="he-IL" sz="7200" b="1" dirty="0" smtClean="0">
                <a:solidFill>
                  <a:srgbClr val="FF0000"/>
                </a:solidFill>
              </a:rPr>
            </a:br>
            <a:r>
              <a:rPr lang="he-IL" sz="6600" b="1" dirty="0" smtClean="0"/>
              <a:t>כנס קציני בטיחות בתעבורה נמל חיפה</a:t>
            </a:r>
            <a:endParaRPr lang="he-IL" sz="6600" b="1" dirty="0"/>
          </a:p>
        </p:txBody>
      </p:sp>
      <p:sp>
        <p:nvSpPr>
          <p:cNvPr id="5" name="מציין מיקום תוכן 4"/>
          <p:cNvSpPr>
            <a:spLocks noGrp="1"/>
          </p:cNvSpPr>
          <p:nvPr>
            <p:ph idx="1"/>
          </p:nvPr>
        </p:nvSpPr>
        <p:spPr>
          <a:xfrm>
            <a:off x="0" y="4077072"/>
            <a:ext cx="4572000" cy="2520280"/>
          </a:xfrm>
        </p:spPr>
        <p:txBody>
          <a:bodyPr>
            <a:normAutofit/>
          </a:bodyPr>
          <a:lstStyle/>
          <a:p>
            <a:r>
              <a:rPr lang="he-IL" sz="4400" b="1" i="1" dirty="0" smtClean="0">
                <a:solidFill>
                  <a:srgbClr val="0070C0"/>
                </a:solidFill>
              </a:rPr>
              <a:t>  מאת </a:t>
            </a:r>
            <a:r>
              <a:rPr lang="he-IL" sz="4400" b="1" i="1" dirty="0" err="1" smtClean="0">
                <a:solidFill>
                  <a:srgbClr val="0070C0"/>
                </a:solidFill>
              </a:rPr>
              <a:t>אפנגר</a:t>
            </a:r>
            <a:r>
              <a:rPr lang="he-IL" sz="4400" b="1" i="1" dirty="0" smtClean="0">
                <a:solidFill>
                  <a:srgbClr val="0070C0"/>
                </a:solidFill>
              </a:rPr>
              <a:t> חנניה מנהל מחוז באר שבע והדרום</a:t>
            </a:r>
            <a:endParaRPr lang="he-IL" sz="4400" b="1" i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0423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792088"/>
          </a:xfrm>
        </p:spPr>
        <p:txBody>
          <a:bodyPr>
            <a:normAutofit fontScale="90000"/>
          </a:bodyPr>
          <a:lstStyle/>
          <a:p>
            <a:r>
              <a:rPr lang="he-IL" sz="6000" b="1" u="sng" dirty="0" smtClean="0">
                <a:solidFill>
                  <a:srgbClr val="FF0000"/>
                </a:solidFill>
              </a:rPr>
              <a:t>בדיקת חורף </a:t>
            </a:r>
            <a:endParaRPr lang="he-IL" sz="6000" b="1" u="sng" dirty="0">
              <a:solidFill>
                <a:srgbClr val="FF0000"/>
              </a:solidFill>
            </a:endParaRP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467544" y="1196752"/>
            <a:ext cx="8229600" cy="5517232"/>
          </a:xfrm>
        </p:spPr>
        <p:txBody>
          <a:bodyPr>
            <a:normAutofit/>
          </a:bodyPr>
          <a:lstStyle/>
          <a:p>
            <a:r>
              <a:rPr lang="he-IL" dirty="0" smtClean="0">
                <a:solidFill>
                  <a:srgbClr val="0070C0"/>
                </a:solidFill>
              </a:rPr>
              <a:t>בתקנה 273 ד תוקן בהוראת שעה התאריך שבו חובה לבצע בדיקת חורף במקום 1 באוקטובר  עד 1 לנובמבר יבא </a:t>
            </a:r>
            <a:r>
              <a:rPr lang="he-IL" smtClean="0">
                <a:solidFill>
                  <a:srgbClr val="0070C0"/>
                </a:solidFill>
              </a:rPr>
              <a:t>1 לאוקטובר עד </a:t>
            </a:r>
            <a:r>
              <a:rPr lang="he-IL" dirty="0" smtClean="0">
                <a:solidFill>
                  <a:srgbClr val="0070C0"/>
                </a:solidFill>
              </a:rPr>
              <a:t>1 לדצמבר</a:t>
            </a:r>
          </a:p>
          <a:p>
            <a:endParaRPr lang="he-IL" dirty="0">
              <a:solidFill>
                <a:srgbClr val="0070C0"/>
              </a:solidFill>
            </a:endParaRPr>
          </a:p>
          <a:p>
            <a:r>
              <a:rPr lang="he-IL" dirty="0" smtClean="0">
                <a:solidFill>
                  <a:srgbClr val="0070C0"/>
                </a:solidFill>
              </a:rPr>
              <a:t>2 תחילת הבדיקה נשארה ללא שינוי 1- לאוקטובר מה שמאפשר טווח זמן יותר גדול לביצוע הבדיקה חודשיים במקום חודש אחד </a:t>
            </a:r>
          </a:p>
          <a:p>
            <a:endParaRPr lang="he-IL" dirty="0">
              <a:solidFill>
                <a:srgbClr val="0070C0"/>
              </a:solidFill>
            </a:endParaRPr>
          </a:p>
          <a:p>
            <a:r>
              <a:rPr lang="he-IL" dirty="0" smtClean="0">
                <a:solidFill>
                  <a:srgbClr val="0070C0"/>
                </a:solidFill>
              </a:rPr>
              <a:t>3 ההגדרה לבדיקת חורף שקובעת שמבחן רישוי שנערך 90 יום לפני 1 – לנובמבר נשאר ללא שינוי</a:t>
            </a:r>
          </a:p>
          <a:p>
            <a:endParaRPr lang="he-IL" dirty="0"/>
          </a:p>
          <a:p>
            <a:endParaRPr lang="he-IL" dirty="0" smtClean="0"/>
          </a:p>
        </p:txBody>
      </p:sp>
    </p:spTree>
    <p:extLst>
      <p:ext uri="{BB962C8B-B14F-4D97-AF65-F5344CB8AC3E}">
        <p14:creationId xmlns:p14="http://schemas.microsoft.com/office/powerpoint/2010/main" val="35482236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e-IL" sz="6000" b="1" u="sng" dirty="0" smtClean="0">
                <a:solidFill>
                  <a:srgbClr val="FF0000"/>
                </a:solidFill>
              </a:rPr>
              <a:t>תיקונים בלוח התמרורים</a:t>
            </a:r>
            <a:endParaRPr lang="he-IL" sz="6000" b="1" u="sng" dirty="0">
              <a:solidFill>
                <a:srgbClr val="FF0000"/>
              </a:solidFill>
            </a:endParaRP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457200" y="1600199"/>
            <a:ext cx="8229600" cy="5186529"/>
          </a:xfrm>
        </p:spPr>
        <p:txBody>
          <a:bodyPr>
            <a:normAutofit/>
          </a:bodyPr>
          <a:lstStyle/>
          <a:p>
            <a:r>
              <a:rPr lang="he-IL" dirty="0" smtClean="0">
                <a:solidFill>
                  <a:srgbClr val="0070C0"/>
                </a:solidFill>
              </a:rPr>
              <a:t>תמרור 503 משנה צורה לא יהיו חצים לבנים או צהובים אלא מעוינים בלבד מתייחס </a:t>
            </a:r>
            <a:r>
              <a:rPr lang="he-IL" b="1" dirty="0" smtClean="0">
                <a:solidFill>
                  <a:srgbClr val="FF0000"/>
                </a:solidFill>
              </a:rPr>
              <a:t>לרכב ציבורי בקו שירות בלבד </a:t>
            </a:r>
            <a:r>
              <a:rPr lang="he-IL" dirty="0" smtClean="0">
                <a:solidFill>
                  <a:srgbClr val="0070C0"/>
                </a:solidFill>
              </a:rPr>
              <a:t>ולא לכול רכב ציבורי</a:t>
            </a:r>
          </a:p>
          <a:p>
            <a:r>
              <a:rPr lang="he-IL" dirty="0" smtClean="0"/>
              <a:t>        </a:t>
            </a:r>
            <a:r>
              <a:rPr lang="he-IL" b="1" dirty="0" smtClean="0">
                <a:solidFill>
                  <a:srgbClr val="FF0000"/>
                </a:solidFill>
              </a:rPr>
              <a:t>ישן                                   חדש</a:t>
            </a:r>
            <a:endParaRPr lang="he-IL" b="1" dirty="0">
              <a:solidFill>
                <a:srgbClr val="FF0000"/>
              </a:solidFill>
            </a:endParaRPr>
          </a:p>
          <a:p>
            <a:endParaRPr lang="he-IL" dirty="0"/>
          </a:p>
          <a:p>
            <a:r>
              <a:rPr lang="he-IL" dirty="0" smtClean="0"/>
              <a:t>                                           </a:t>
            </a:r>
            <a:endParaRPr lang="he-IL" dirty="0"/>
          </a:p>
          <a:p>
            <a:endParaRPr lang="he-IL" dirty="0" smtClean="0"/>
          </a:p>
          <a:p>
            <a:endParaRPr lang="he-IL" dirty="0"/>
          </a:p>
          <a:p>
            <a:endParaRPr lang="he-IL" dirty="0" smtClean="0"/>
          </a:p>
          <a:p>
            <a:endParaRPr lang="he-IL" dirty="0" smtClean="0"/>
          </a:p>
          <a:p>
            <a:pPr marL="0" indent="0">
              <a:buNone/>
            </a:pPr>
            <a:endParaRPr lang="he-IL" dirty="0"/>
          </a:p>
          <a:p>
            <a:pPr marL="0" indent="0">
              <a:buNone/>
            </a:pPr>
            <a:endParaRPr lang="he-IL" dirty="0" smtClean="0"/>
          </a:p>
          <a:p>
            <a:pPr marL="0" indent="0">
              <a:buNone/>
            </a:pPr>
            <a:endParaRPr lang="he-IL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3887579"/>
            <a:ext cx="3190875" cy="2647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2" descr="https://noeg.co.il/tamrurs/i139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5173" y="3636378"/>
            <a:ext cx="2520280" cy="31503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11109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5257800"/>
          </a:xfrm>
        </p:spPr>
        <p:txBody>
          <a:bodyPr/>
          <a:lstStyle/>
          <a:p>
            <a:r>
              <a:rPr lang="he-IL" dirty="0" smtClean="0">
                <a:solidFill>
                  <a:srgbClr val="0070C0"/>
                </a:solidFill>
              </a:rPr>
              <a:t>תמרור 514 כיווני נסיעה                   514</a:t>
            </a:r>
          </a:p>
          <a:p>
            <a:pPr marL="0" indent="0">
              <a:buNone/>
            </a:pPr>
            <a:r>
              <a:rPr lang="he-IL" dirty="0" smtClean="0">
                <a:solidFill>
                  <a:srgbClr val="0070C0"/>
                </a:solidFill>
              </a:rPr>
              <a:t>המותרים בנתיב, חצים בצבע צהוב </a:t>
            </a:r>
          </a:p>
          <a:p>
            <a:pPr marL="0" indent="0">
              <a:buNone/>
            </a:pPr>
            <a:r>
              <a:rPr lang="he-IL" u="sng" dirty="0" smtClean="0">
                <a:solidFill>
                  <a:srgbClr val="0070C0"/>
                </a:solidFill>
              </a:rPr>
              <a:t>עם או בלי חצים בלבן או בכתום.</a:t>
            </a:r>
          </a:p>
          <a:p>
            <a:pPr marL="0" indent="0">
              <a:buNone/>
            </a:pPr>
            <a:r>
              <a:rPr lang="he-IL" dirty="0" smtClean="0">
                <a:solidFill>
                  <a:srgbClr val="0070C0"/>
                </a:solidFill>
              </a:rPr>
              <a:t>החץ הצהוב מראה נסיעה לכול הכיוונים                          </a:t>
            </a:r>
            <a:r>
              <a:rPr lang="he-IL" dirty="0">
                <a:solidFill>
                  <a:srgbClr val="0070C0"/>
                </a:solidFill>
              </a:rPr>
              <a:t>לרכב המצוין בתמרור 501</a:t>
            </a:r>
          </a:p>
          <a:p>
            <a:pPr marL="0" indent="0">
              <a:buNone/>
            </a:pPr>
            <a:r>
              <a:rPr lang="he-IL" dirty="0">
                <a:solidFill>
                  <a:srgbClr val="0070C0"/>
                </a:solidFill>
              </a:rPr>
              <a:t>לא הוצב תמרור 501 החץ הצהוב </a:t>
            </a:r>
            <a:r>
              <a:rPr lang="he-IL" dirty="0" smtClean="0">
                <a:solidFill>
                  <a:srgbClr val="0070C0"/>
                </a:solidFill>
              </a:rPr>
              <a:t>מתייחס</a:t>
            </a:r>
          </a:p>
          <a:p>
            <a:pPr marL="0" indent="0">
              <a:buNone/>
            </a:pPr>
            <a:r>
              <a:rPr lang="he-IL" u="sng" dirty="0" smtClean="0">
                <a:solidFill>
                  <a:srgbClr val="0070C0"/>
                </a:solidFill>
              </a:rPr>
              <a:t>לרכב ציבורי בקו שירות בלבד</a:t>
            </a:r>
          </a:p>
          <a:p>
            <a:pPr marL="0" indent="0">
              <a:buNone/>
            </a:pPr>
            <a:r>
              <a:rPr lang="he-IL" dirty="0" smtClean="0">
                <a:solidFill>
                  <a:srgbClr val="0070C0"/>
                </a:solidFill>
              </a:rPr>
              <a:t>חץ לבן מתיר נסיעה לכול כלי הרכב </a:t>
            </a:r>
          </a:p>
          <a:p>
            <a:pPr marL="0" indent="0">
              <a:buNone/>
            </a:pPr>
            <a:r>
              <a:rPr lang="he-IL" dirty="0" smtClean="0">
                <a:solidFill>
                  <a:srgbClr val="0070C0"/>
                </a:solidFill>
              </a:rPr>
              <a:t>חץ כתום מתייחס לאתר עבודות            501</a:t>
            </a:r>
            <a:endParaRPr lang="he-IL" dirty="0">
              <a:solidFill>
                <a:srgbClr val="0070C0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69" y="1556792"/>
            <a:ext cx="2185272" cy="23771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2" descr="תוצאת תמונה עבור תמרור 50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5" y="3933918"/>
            <a:ext cx="2185272" cy="2943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תוצאת תמונה עבור תמרור 50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569" y="3957362"/>
            <a:ext cx="2185272" cy="2943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78197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5257800"/>
          </a:xfrm>
        </p:spPr>
        <p:txBody>
          <a:bodyPr/>
          <a:lstStyle/>
          <a:p>
            <a:r>
              <a:rPr lang="he-IL" dirty="0" smtClean="0">
                <a:solidFill>
                  <a:srgbClr val="0070C0"/>
                </a:solidFill>
              </a:rPr>
              <a:t>תמרור 515 קו רציף כפול עם </a:t>
            </a:r>
          </a:p>
          <a:p>
            <a:r>
              <a:rPr lang="he-IL" dirty="0" smtClean="0">
                <a:solidFill>
                  <a:srgbClr val="0070C0"/>
                </a:solidFill>
              </a:rPr>
              <a:t>מעוינים בצהוב ,חציית הקווים אסורה</a:t>
            </a:r>
          </a:p>
          <a:p>
            <a:r>
              <a:rPr lang="he-IL" dirty="0" smtClean="0">
                <a:solidFill>
                  <a:srgbClr val="0070C0"/>
                </a:solidFill>
              </a:rPr>
              <a:t>הנסיעה מותרת לרכב המצוין בתמרור </a:t>
            </a:r>
          </a:p>
          <a:p>
            <a:r>
              <a:rPr lang="he-IL" u="sng" dirty="0" smtClean="0">
                <a:solidFill>
                  <a:srgbClr val="0070C0"/>
                </a:solidFill>
              </a:rPr>
              <a:t>501 או רכב הפונה בצומת.</a:t>
            </a:r>
          </a:p>
          <a:p>
            <a:r>
              <a:rPr lang="he-IL" dirty="0" smtClean="0">
                <a:solidFill>
                  <a:srgbClr val="0070C0"/>
                </a:solidFill>
              </a:rPr>
              <a:t>לא הוצב תמרור 501 הנסיעה מותרת</a:t>
            </a:r>
          </a:p>
          <a:p>
            <a:r>
              <a:rPr lang="he-IL" dirty="0" smtClean="0">
                <a:solidFill>
                  <a:srgbClr val="0070C0"/>
                </a:solidFill>
              </a:rPr>
              <a:t>לרכב ציבורי בקו שירות בלבד.</a:t>
            </a:r>
            <a:endParaRPr lang="he-IL" dirty="0">
              <a:solidFill>
                <a:srgbClr val="0070C0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30" y="1450009"/>
            <a:ext cx="2566938" cy="24482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193" y="3903469"/>
            <a:ext cx="2543591" cy="29448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26432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107504" y="1600200"/>
            <a:ext cx="8928992" cy="5141168"/>
          </a:xfrm>
        </p:spPr>
        <p:txBody>
          <a:bodyPr/>
          <a:lstStyle/>
          <a:p>
            <a:r>
              <a:rPr lang="he-IL" dirty="0" smtClean="0">
                <a:solidFill>
                  <a:srgbClr val="0070C0"/>
                </a:solidFill>
              </a:rPr>
              <a:t>תמרור 516 קו קטעים ליד קו רציף חציה</a:t>
            </a:r>
          </a:p>
          <a:p>
            <a:r>
              <a:rPr lang="he-IL" dirty="0" smtClean="0">
                <a:solidFill>
                  <a:srgbClr val="0070C0"/>
                </a:solidFill>
              </a:rPr>
              <a:t>אל ומהנתיב משולב עם מעוינים בצהוב</a:t>
            </a:r>
          </a:p>
          <a:p>
            <a:r>
              <a:rPr lang="he-IL" dirty="0" smtClean="0">
                <a:solidFill>
                  <a:srgbClr val="0070C0"/>
                </a:solidFill>
              </a:rPr>
              <a:t>הנסיעה בנתיב לרכב לפי תמרור 501                  או </a:t>
            </a:r>
            <a:r>
              <a:rPr lang="he-IL" dirty="0" err="1" smtClean="0">
                <a:solidFill>
                  <a:srgbClr val="0070C0"/>
                </a:solidFill>
              </a:rPr>
              <a:t>או</a:t>
            </a:r>
            <a:r>
              <a:rPr lang="he-IL" dirty="0" smtClean="0">
                <a:solidFill>
                  <a:srgbClr val="0070C0"/>
                </a:solidFill>
              </a:rPr>
              <a:t> למי שפונה בצומת.</a:t>
            </a:r>
          </a:p>
          <a:p>
            <a:r>
              <a:rPr lang="he-IL" dirty="0" smtClean="0">
                <a:solidFill>
                  <a:srgbClr val="0070C0"/>
                </a:solidFill>
              </a:rPr>
              <a:t>לא הוצב תמרור 501 הנסיעה מותרה </a:t>
            </a:r>
          </a:p>
          <a:p>
            <a:r>
              <a:rPr lang="he-IL" dirty="0" smtClean="0">
                <a:solidFill>
                  <a:srgbClr val="0070C0"/>
                </a:solidFill>
              </a:rPr>
              <a:t>לרכב ציבורי בקו שירות בלבד או לרכב </a:t>
            </a:r>
          </a:p>
          <a:p>
            <a:r>
              <a:rPr lang="he-IL" dirty="0" smtClean="0">
                <a:solidFill>
                  <a:srgbClr val="0070C0"/>
                </a:solidFill>
              </a:rPr>
              <a:t>הפונה בצומת.</a:t>
            </a:r>
            <a:endParaRPr lang="he-IL" dirty="0">
              <a:solidFill>
                <a:srgbClr val="0070C0"/>
              </a:solidFill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68760"/>
            <a:ext cx="2339752" cy="30243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906" y="4149080"/>
            <a:ext cx="2237846" cy="27658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85881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107504" y="1600200"/>
            <a:ext cx="9036496" cy="5141168"/>
          </a:xfrm>
        </p:spPr>
        <p:txBody>
          <a:bodyPr/>
          <a:lstStyle/>
          <a:p>
            <a:r>
              <a:rPr lang="he-IL" dirty="0" smtClean="0">
                <a:solidFill>
                  <a:srgbClr val="0070C0"/>
                </a:solidFill>
              </a:rPr>
              <a:t>תמרור 813 כיווני הנסיעה המותרים </a:t>
            </a:r>
          </a:p>
          <a:p>
            <a:r>
              <a:rPr lang="he-IL" dirty="0" smtClean="0">
                <a:solidFill>
                  <a:srgbClr val="0070C0"/>
                </a:solidFill>
              </a:rPr>
              <a:t>בנתיב חצים בצבע לבן .</a:t>
            </a:r>
          </a:p>
          <a:p>
            <a:r>
              <a:rPr lang="he-IL" dirty="0" smtClean="0">
                <a:solidFill>
                  <a:srgbClr val="0070C0"/>
                </a:solidFill>
              </a:rPr>
              <a:t>היכנס לצומת ועבור בו רק בכיוון החץ </a:t>
            </a:r>
          </a:p>
          <a:p>
            <a:r>
              <a:rPr lang="he-IL" dirty="0" smtClean="0">
                <a:solidFill>
                  <a:srgbClr val="0070C0"/>
                </a:solidFill>
              </a:rPr>
              <a:t>שסומן בנתיב שממנו נכנסת לצומת.</a:t>
            </a:r>
          </a:p>
          <a:p>
            <a:endParaRPr lang="he-IL" dirty="0">
              <a:solidFill>
                <a:srgbClr val="0070C0"/>
              </a:solidFill>
            </a:endParaRPr>
          </a:p>
          <a:p>
            <a:r>
              <a:rPr lang="he-IL" dirty="0" smtClean="0">
                <a:solidFill>
                  <a:srgbClr val="0070C0"/>
                </a:solidFill>
              </a:rPr>
              <a:t>החץ אינו אוסר החלפת נתיב בתוך הצומת בתנאי ששמרת על כיוון הנסיעה כפי שמורה החץ.</a:t>
            </a:r>
            <a:endParaRPr lang="he-IL" dirty="0">
              <a:solidFill>
                <a:srgbClr val="0070C0"/>
              </a:solidFill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569" y="1268760"/>
            <a:ext cx="2924175" cy="30963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70782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467544" y="-171400"/>
            <a:ext cx="8363272" cy="1556792"/>
          </a:xfrm>
        </p:spPr>
        <p:txBody>
          <a:bodyPr>
            <a:normAutofit fontScale="90000"/>
          </a:bodyPr>
          <a:lstStyle/>
          <a:p>
            <a:r>
              <a:rPr lang="he-IL" sz="5400" b="1" u="sng" dirty="0" smtClean="0">
                <a:solidFill>
                  <a:srgbClr val="FF0000"/>
                </a:solidFill>
              </a:rPr>
              <a:t>בדיקה רפואית (למעט בדיקת עיניים)</a:t>
            </a:r>
            <a:endParaRPr lang="he-IL" sz="5400" b="1" u="sng" dirty="0">
              <a:solidFill>
                <a:srgbClr val="FF0000"/>
              </a:solidFill>
            </a:endParaRP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107504" y="1124744"/>
            <a:ext cx="9036496" cy="5904656"/>
          </a:xfrm>
        </p:spPr>
        <p:txBody>
          <a:bodyPr>
            <a:normAutofit fontScale="25000" lnSpcReduction="20000"/>
          </a:bodyPr>
          <a:lstStyle/>
          <a:p>
            <a:r>
              <a:rPr lang="he-IL" sz="11200" dirty="0" smtClean="0">
                <a:solidFill>
                  <a:srgbClr val="0070C0"/>
                </a:solidFill>
              </a:rPr>
              <a:t> ע"פ תקנה 191 א החל מתאריך 9/12/2019 אין יותר צורך שנהג חדש יבצע בדיקה רפואית אצל רופא משפחה .</a:t>
            </a:r>
          </a:p>
          <a:p>
            <a:r>
              <a:rPr lang="he-IL" sz="11200" dirty="0" smtClean="0">
                <a:solidFill>
                  <a:srgbClr val="0070C0"/>
                </a:solidFill>
              </a:rPr>
              <a:t>במקום זאת יגיש תצהיר אישי בטופס מקוון</a:t>
            </a:r>
          </a:p>
          <a:p>
            <a:endParaRPr lang="he-IL" sz="11200" dirty="0" smtClean="0">
              <a:solidFill>
                <a:srgbClr val="0070C0"/>
              </a:solidFill>
            </a:endParaRPr>
          </a:p>
          <a:p>
            <a:r>
              <a:rPr lang="he-IL" sz="11200" dirty="0" smtClean="0">
                <a:solidFill>
                  <a:srgbClr val="0070C0"/>
                </a:solidFill>
              </a:rPr>
              <a:t>1 מתייחס למבקשי רישיון נהיגה לדרגות</a:t>
            </a:r>
            <a:r>
              <a:rPr lang="en-US" sz="11200" dirty="0" smtClean="0">
                <a:solidFill>
                  <a:srgbClr val="0070C0"/>
                </a:solidFill>
              </a:rPr>
              <a:t> </a:t>
            </a:r>
            <a:r>
              <a:rPr lang="en-US" sz="11200" dirty="0">
                <a:solidFill>
                  <a:srgbClr val="0070C0"/>
                </a:solidFill>
              </a:rPr>
              <a:t> C1 B A 1   </a:t>
            </a:r>
            <a:endParaRPr lang="he-IL" sz="11200" dirty="0">
              <a:solidFill>
                <a:srgbClr val="0070C0"/>
              </a:solidFill>
            </a:endParaRPr>
          </a:p>
          <a:p>
            <a:endParaRPr lang="en-US" sz="11200" dirty="0" smtClean="0">
              <a:solidFill>
                <a:srgbClr val="0070C0"/>
              </a:solidFill>
            </a:endParaRPr>
          </a:p>
          <a:p>
            <a:r>
              <a:rPr lang="he-IL" sz="11200" dirty="0" smtClean="0">
                <a:solidFill>
                  <a:srgbClr val="0070C0"/>
                </a:solidFill>
              </a:rPr>
              <a:t>2 מבקש היתר נהיגה לאוטובוס זעיר פרטי </a:t>
            </a:r>
            <a:r>
              <a:rPr lang="en-US" sz="11200" dirty="0" smtClean="0">
                <a:solidFill>
                  <a:srgbClr val="0070C0"/>
                </a:solidFill>
              </a:rPr>
              <a:t>D3 </a:t>
            </a:r>
            <a:r>
              <a:rPr lang="he-IL" sz="11200" dirty="0" smtClean="0">
                <a:solidFill>
                  <a:srgbClr val="0070C0"/>
                </a:solidFill>
              </a:rPr>
              <a:t> ,רכב ביטחון, רכב כיבוי, רכב חילוץ, או היתר על פי תקנה 190א (א) לצורכי בדיקת רכב , רשות הרישוי תיתן לו אישור שאין מניעה רפואית להמשיך בתהליך קבלת ההיתר.</a:t>
            </a:r>
          </a:p>
          <a:p>
            <a:endParaRPr lang="he-IL" sz="11200" dirty="0" smtClean="0">
              <a:solidFill>
                <a:srgbClr val="0070C0"/>
              </a:solidFill>
            </a:endParaRPr>
          </a:p>
          <a:p>
            <a:r>
              <a:rPr lang="he-IL" sz="11200" dirty="0" smtClean="0">
                <a:solidFill>
                  <a:srgbClr val="0070C0"/>
                </a:solidFill>
              </a:rPr>
              <a:t>3 מבקשי רישיון למונית , לאוטובוס ,למשא כבד , לתומך,</a:t>
            </a:r>
          </a:p>
          <a:p>
            <a:r>
              <a:rPr lang="he-IL" sz="11200" dirty="0" smtClean="0">
                <a:solidFill>
                  <a:srgbClr val="0070C0"/>
                </a:solidFill>
              </a:rPr>
              <a:t>יזומנו למכון הרפואי לבטיחות בדרכים.</a:t>
            </a:r>
          </a:p>
          <a:p>
            <a:endParaRPr lang="he-IL" dirty="0"/>
          </a:p>
          <a:p>
            <a:endParaRPr lang="en-US" dirty="0" smtClean="0"/>
          </a:p>
          <a:p>
            <a:pPr marL="0" indent="0">
              <a:buNone/>
            </a:pPr>
            <a:r>
              <a:rPr lang="en-CA" dirty="0"/>
              <a:t> </a:t>
            </a: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2480314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he-IL" sz="4800" b="1" dirty="0" smtClean="0">
                <a:solidFill>
                  <a:srgbClr val="FF0000"/>
                </a:solidFill>
              </a:rPr>
              <a:t>הנפקת רישיון נהיגה לאחר הצלחה </a:t>
            </a:r>
            <a:r>
              <a:rPr lang="he-IL" sz="4800" b="1" u="sng" dirty="0" smtClean="0">
                <a:solidFill>
                  <a:srgbClr val="FF0000"/>
                </a:solidFill>
              </a:rPr>
              <a:t>במבחן נהיגה</a:t>
            </a:r>
            <a:endParaRPr lang="he-IL" sz="4800" b="1" u="sng" dirty="0">
              <a:solidFill>
                <a:srgbClr val="FF0000"/>
              </a:solidFill>
            </a:endParaRP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107504" y="2132856"/>
            <a:ext cx="9036496" cy="4464496"/>
          </a:xfrm>
        </p:spPr>
        <p:txBody>
          <a:bodyPr/>
          <a:lstStyle/>
          <a:p>
            <a:r>
              <a:rPr lang="he-IL" dirty="0" smtClean="0">
                <a:solidFill>
                  <a:srgbClr val="0070C0"/>
                </a:solidFill>
              </a:rPr>
              <a:t>החל מתחילת דצמבר 2019 לא יהיה צורך להגיע למשרד הרישוי לצורך הנפקת  רישיון נהיגה .</a:t>
            </a:r>
          </a:p>
          <a:p>
            <a:endParaRPr lang="he-IL" dirty="0">
              <a:solidFill>
                <a:srgbClr val="0070C0"/>
              </a:solidFill>
            </a:endParaRPr>
          </a:p>
          <a:p>
            <a:r>
              <a:rPr lang="he-IL" dirty="0" smtClean="0">
                <a:solidFill>
                  <a:srgbClr val="0070C0"/>
                </a:solidFill>
              </a:rPr>
              <a:t>את רישיון הנהיגה אפשר להפיק באופן עצמאי במכונות השירות או בסניפי הדואר.</a:t>
            </a:r>
            <a:endParaRPr lang="he-IL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1319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e-IL" sz="4800" b="1" dirty="0" smtClean="0">
                <a:solidFill>
                  <a:srgbClr val="FF0000"/>
                </a:solidFill>
              </a:rPr>
              <a:t>הפקדת רישיון רכב עצמאית על ידי </a:t>
            </a:r>
            <a:r>
              <a:rPr lang="he-IL" sz="4800" b="1" u="sng" dirty="0" smtClean="0">
                <a:solidFill>
                  <a:srgbClr val="FF0000"/>
                </a:solidFill>
              </a:rPr>
              <a:t>חברות ליסינג</a:t>
            </a:r>
            <a:endParaRPr lang="he-IL" sz="4800" b="1" u="sng" dirty="0">
              <a:solidFill>
                <a:srgbClr val="FF0000"/>
              </a:solidFill>
            </a:endParaRP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457200" y="2636912"/>
            <a:ext cx="8229600" cy="3489251"/>
          </a:xfrm>
        </p:spPr>
        <p:txBody>
          <a:bodyPr/>
          <a:lstStyle/>
          <a:p>
            <a:r>
              <a:rPr lang="he-IL" dirty="0" smtClean="0">
                <a:solidFill>
                  <a:srgbClr val="0070C0"/>
                </a:solidFill>
              </a:rPr>
              <a:t>בקרוב יקבלו 28 חברות בעיקר חברות ליסינג המבצעים היום העברת בעלות , סמכות </a:t>
            </a:r>
            <a:r>
              <a:rPr lang="he-IL" dirty="0">
                <a:solidFill>
                  <a:srgbClr val="0070C0"/>
                </a:solidFill>
              </a:rPr>
              <a:t>לבצע </a:t>
            </a:r>
            <a:endParaRPr lang="he-IL" dirty="0" smtClean="0">
              <a:solidFill>
                <a:srgbClr val="0070C0"/>
              </a:solidFill>
            </a:endParaRPr>
          </a:p>
          <a:p>
            <a:r>
              <a:rPr lang="he-IL" dirty="0" smtClean="0">
                <a:solidFill>
                  <a:srgbClr val="0070C0"/>
                </a:solidFill>
              </a:rPr>
              <a:t>באופן עצמאי גם הפקדת רישיונות רכב במקום להגיע למשרדי הרישוי.</a:t>
            </a:r>
            <a:endParaRPr lang="he-IL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5072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e-IL" b="1" u="sng" dirty="0" smtClean="0">
                <a:solidFill>
                  <a:srgbClr val="FF0000"/>
                </a:solidFill>
              </a:rPr>
              <a:t>הנפקת רישיון רכב על דף לבן במכוני רישוי</a:t>
            </a:r>
            <a:endParaRPr lang="he-IL" b="1" u="sng" dirty="0">
              <a:solidFill>
                <a:srgbClr val="FF0000"/>
              </a:solidFill>
            </a:endParaRP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e-IL" dirty="0" smtClean="0">
                <a:solidFill>
                  <a:srgbClr val="0070C0"/>
                </a:solidFill>
              </a:rPr>
              <a:t>מאחר שאין צורך להחזיק רישיון רכב ורישיון נהיגה ברכב.</a:t>
            </a:r>
          </a:p>
          <a:p>
            <a:r>
              <a:rPr lang="he-IL" dirty="0" smtClean="0">
                <a:solidFill>
                  <a:srgbClr val="0070C0"/>
                </a:solidFill>
              </a:rPr>
              <a:t> במכוני רישוי מנפיקים רישיון רכב (למי שמגיע לטסט ללא רישיון רכב )על דף לבן וזאת למי ששילם מראש את האגרה באמצעות האינטרנט או באמצעות מוקד משרד התחבורה כוכבית 5678. </a:t>
            </a:r>
          </a:p>
          <a:p>
            <a:endParaRPr lang="he-IL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6971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e-IL" sz="4800" b="1" u="sng" dirty="0" smtClean="0">
                <a:solidFill>
                  <a:srgbClr val="FF0000"/>
                </a:solidFill>
              </a:rPr>
              <a:t>העברת בעלות דרך אפליקציה</a:t>
            </a:r>
            <a:endParaRPr lang="he-IL" sz="4800" b="1" u="sng" dirty="0">
              <a:solidFill>
                <a:srgbClr val="FF0000"/>
              </a:solidFill>
            </a:endParaRP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e-IL" dirty="0" smtClean="0">
                <a:solidFill>
                  <a:srgbClr val="0070C0"/>
                </a:solidFill>
              </a:rPr>
              <a:t>בקרוב ניתן יהיה לבצע העברת בעלות ללא צורך להגיע לסניפי הדואר באמצעות אפליקציה .</a:t>
            </a:r>
          </a:p>
          <a:p>
            <a:endParaRPr lang="he-IL" dirty="0">
              <a:solidFill>
                <a:srgbClr val="0070C0"/>
              </a:solidFill>
            </a:endParaRPr>
          </a:p>
          <a:p>
            <a:r>
              <a:rPr lang="he-IL" dirty="0" smtClean="0">
                <a:solidFill>
                  <a:srgbClr val="0070C0"/>
                </a:solidFill>
              </a:rPr>
              <a:t>בתנאי שהקונה והמוכר רשומים </a:t>
            </a:r>
            <a:r>
              <a:rPr lang="he-IL" dirty="0">
                <a:solidFill>
                  <a:srgbClr val="0070C0"/>
                </a:solidFill>
              </a:rPr>
              <a:t>בממשל זמין</a:t>
            </a:r>
          </a:p>
          <a:p>
            <a:r>
              <a:rPr lang="he-IL" dirty="0" smtClean="0">
                <a:solidFill>
                  <a:srgbClr val="0070C0"/>
                </a:solidFill>
              </a:rPr>
              <a:t>באזור האישי.</a:t>
            </a:r>
          </a:p>
          <a:p>
            <a:endParaRPr lang="he-IL" dirty="0">
              <a:solidFill>
                <a:srgbClr val="0070C0"/>
              </a:solidFill>
            </a:endParaRPr>
          </a:p>
          <a:p>
            <a:r>
              <a:rPr lang="he-IL" dirty="0" smtClean="0">
                <a:solidFill>
                  <a:srgbClr val="0070C0"/>
                </a:solidFill>
              </a:rPr>
              <a:t>הפעולה מאובטחת נגד זיופים.</a:t>
            </a:r>
          </a:p>
          <a:p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3785551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e-IL" sz="4800" b="1" u="sng" dirty="0" smtClean="0">
                <a:solidFill>
                  <a:srgbClr val="FF0000"/>
                </a:solidFill>
              </a:rPr>
              <a:t>הנפקת רישיון נהיגה מפלסטיק</a:t>
            </a:r>
            <a:endParaRPr lang="he-IL" sz="4800" b="1" u="sng" dirty="0">
              <a:solidFill>
                <a:srgbClr val="FF0000"/>
              </a:solidFill>
            </a:endParaRP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e-IL" dirty="0" smtClean="0">
                <a:solidFill>
                  <a:srgbClr val="0070C0"/>
                </a:solidFill>
              </a:rPr>
              <a:t>ניתן כבר היום לקבל רישיון נהיגה פלסטיק למי שדחוף לו לפני נסיעה לחול ולא יכול להמתין.</a:t>
            </a:r>
          </a:p>
          <a:p>
            <a:endParaRPr lang="he-IL" dirty="0" smtClean="0">
              <a:solidFill>
                <a:srgbClr val="0070C0"/>
              </a:solidFill>
            </a:endParaRPr>
          </a:p>
          <a:p>
            <a:r>
              <a:rPr lang="he-IL" dirty="0" smtClean="0">
                <a:solidFill>
                  <a:srgbClr val="0070C0"/>
                </a:solidFill>
              </a:rPr>
              <a:t>1 נסיעה לקיבוץ בבארי  עצמאית ותשלום של 58.5</a:t>
            </a:r>
            <a:r>
              <a:rPr lang="he-IL" smtClean="0">
                <a:solidFill>
                  <a:srgbClr val="0070C0"/>
                </a:solidFill>
              </a:rPr>
              <a:t>₪ </a:t>
            </a:r>
          </a:p>
          <a:p>
            <a:endParaRPr lang="he-IL" dirty="0" smtClean="0">
              <a:solidFill>
                <a:srgbClr val="0070C0"/>
              </a:solidFill>
            </a:endParaRPr>
          </a:p>
          <a:p>
            <a:r>
              <a:rPr lang="he-IL" dirty="0" smtClean="0">
                <a:solidFill>
                  <a:srgbClr val="0070C0"/>
                </a:solidFill>
              </a:rPr>
              <a:t>למי שמעדיף לקבל את הרישיון בשדה תעופה ישלם על השירות 234  ₪ </a:t>
            </a:r>
            <a:endParaRPr lang="he-IL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0688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b="1" u="sng" dirty="0" smtClean="0">
                <a:solidFill>
                  <a:srgbClr val="FF0000"/>
                </a:solidFill>
              </a:rPr>
              <a:t>נהיגה באוטובוס אוטומטי</a:t>
            </a:r>
            <a:endParaRPr lang="he-IL" b="1" u="sng" dirty="0">
              <a:solidFill>
                <a:srgbClr val="FF0000"/>
              </a:solidFill>
            </a:endParaRP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he-IL" b="1" u="sng" dirty="0" smtClean="0">
                <a:solidFill>
                  <a:srgbClr val="0070C0"/>
                </a:solidFill>
              </a:rPr>
              <a:t>היתר 273 </a:t>
            </a:r>
          </a:p>
          <a:p>
            <a:r>
              <a:rPr lang="he-IL" dirty="0" smtClean="0">
                <a:solidFill>
                  <a:srgbClr val="0070C0"/>
                </a:solidFill>
              </a:rPr>
              <a:t>א משרד הרישוי לא מכניס יותר את ההגבלה למי שנבחן באוטובוס אוטומטי</a:t>
            </a:r>
            <a:r>
              <a:rPr lang="en-US" dirty="0" smtClean="0">
                <a:solidFill>
                  <a:srgbClr val="0070C0"/>
                </a:solidFill>
              </a:rPr>
              <a:t> </a:t>
            </a:r>
            <a:r>
              <a:rPr lang="he-IL" dirty="0" smtClean="0">
                <a:solidFill>
                  <a:srgbClr val="0070C0"/>
                </a:solidFill>
              </a:rPr>
              <a:t>אלא אם לנהג </a:t>
            </a:r>
            <a:r>
              <a:rPr lang="en-US" dirty="0" smtClean="0">
                <a:solidFill>
                  <a:srgbClr val="0070C0"/>
                </a:solidFill>
              </a:rPr>
              <a:t> </a:t>
            </a:r>
            <a:r>
              <a:rPr lang="he-IL" dirty="0" smtClean="0">
                <a:solidFill>
                  <a:srgbClr val="0070C0"/>
                </a:solidFill>
              </a:rPr>
              <a:t>יש רישיון לפרטי אוטומטי.</a:t>
            </a:r>
          </a:p>
          <a:p>
            <a:r>
              <a:rPr lang="he-IL" dirty="0" smtClean="0">
                <a:solidFill>
                  <a:srgbClr val="0070C0"/>
                </a:solidFill>
              </a:rPr>
              <a:t>ב בקרוב תבוטל ההגבלה גם לאלו שלהם נרשמה בעבר באופן אוטומטי.</a:t>
            </a:r>
          </a:p>
          <a:p>
            <a:r>
              <a:rPr lang="he-IL" dirty="0" smtClean="0">
                <a:solidFill>
                  <a:srgbClr val="0070C0"/>
                </a:solidFill>
              </a:rPr>
              <a:t>בהגבלה הרשומה ברישיון הנהיגה מופיע "מוגבל לנהיגת אוטובוס אוטומטי דרגה </a:t>
            </a:r>
            <a:r>
              <a:rPr lang="en-GB" dirty="0" smtClean="0">
                <a:solidFill>
                  <a:srgbClr val="0070C0"/>
                </a:solidFill>
              </a:rPr>
              <a:t>D</a:t>
            </a:r>
            <a:r>
              <a:rPr lang="he-IL" dirty="0" smtClean="0">
                <a:solidFill>
                  <a:srgbClr val="0070C0"/>
                </a:solidFill>
              </a:rPr>
              <a:t> בלבד"</a:t>
            </a:r>
          </a:p>
          <a:p>
            <a:r>
              <a:rPr lang="he-IL" dirty="0" smtClean="0">
                <a:solidFill>
                  <a:srgbClr val="0070C0"/>
                </a:solidFill>
              </a:rPr>
              <a:t>לא כולל דרגה </a:t>
            </a:r>
            <a:r>
              <a:rPr lang="en-GB" u="sng" dirty="0" smtClean="0">
                <a:solidFill>
                  <a:srgbClr val="0070C0"/>
                </a:solidFill>
              </a:rPr>
              <a:t>D1 D2 D3</a:t>
            </a:r>
            <a:endParaRPr lang="he-IL" u="sng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8114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611560" y="260648"/>
            <a:ext cx="8229600" cy="1143000"/>
          </a:xfrm>
        </p:spPr>
        <p:txBody>
          <a:bodyPr/>
          <a:lstStyle/>
          <a:p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457200" y="2060848"/>
            <a:ext cx="8229600" cy="4065315"/>
          </a:xfrm>
        </p:spPr>
        <p:txBody>
          <a:bodyPr>
            <a:normAutofit/>
          </a:bodyPr>
          <a:lstStyle/>
          <a:p>
            <a:pPr algn="ctr"/>
            <a:r>
              <a:rPr lang="he-IL" sz="6000" b="1" dirty="0" smtClean="0">
                <a:solidFill>
                  <a:srgbClr val="00B0F0"/>
                </a:solidFill>
              </a:rPr>
              <a:t>תודה רבה על ההקשבה והמשך יום נעים</a:t>
            </a:r>
            <a:endParaRPr lang="he-IL" sz="6000" b="1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8249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ערכת נושא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1797</TotalTime>
  <Words>643</Words>
  <Application>Microsoft Office PowerPoint</Application>
  <PresentationFormat>‫הצגה על המסך (4:3)</PresentationFormat>
  <Paragraphs>89</Paragraphs>
  <Slides>15</Slides>
  <Notes>2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3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15</vt:i4>
      </vt:variant>
    </vt:vector>
  </HeadingPairs>
  <TitlesOfParts>
    <vt:vector size="19" baseType="lpstr">
      <vt:lpstr>Arial</vt:lpstr>
      <vt:lpstr>Calibri</vt:lpstr>
      <vt:lpstr>Times New Roman</vt:lpstr>
      <vt:lpstr>1_ערכת נושא Office</vt:lpstr>
      <vt:lpstr>עדכוני תקנות ונהלים נובמבר 2019   כנס קציני בטיחות בתעבורה נמל חיפה</vt:lpstr>
      <vt:lpstr>בדיקת חורף </vt:lpstr>
      <vt:lpstr>תיקונים בלוח התמרורים</vt:lpstr>
      <vt:lpstr>מצגת של PowerPoint</vt:lpstr>
      <vt:lpstr>מצגת של PowerPoint</vt:lpstr>
      <vt:lpstr>מצגת של PowerPoint</vt:lpstr>
      <vt:lpstr>מצגת של PowerPoint</vt:lpstr>
      <vt:lpstr>בדיקה רפואית (למעט בדיקת עיניים)</vt:lpstr>
      <vt:lpstr>הנפקת רישיון נהיגה לאחר הצלחה במבחן נהיגה</vt:lpstr>
      <vt:lpstr>הפקדת רישיון רכב עצמאית על ידי חברות ליסינג</vt:lpstr>
      <vt:lpstr>הנפקת רישיון רכב על דף לבן במכוני רישוי</vt:lpstr>
      <vt:lpstr>העברת בעלות דרך אפליקציה</vt:lpstr>
      <vt:lpstr>הנפקת רישיון נהיגה מפלסטיק</vt:lpstr>
      <vt:lpstr>נהיגה באוטובוס אוטומטי</vt:lpstr>
      <vt:lpstr>מצגת של PowerPoint</vt:lpstr>
    </vt:vector>
  </TitlesOfParts>
  <Company>MOT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מצגת של PowerPoint</dc:title>
  <dc:creator>אפי רוזן</dc:creator>
  <cp:lastModifiedBy>חנניה אפנג'ר</cp:lastModifiedBy>
  <cp:revision>304</cp:revision>
  <cp:lastPrinted>2017-01-09T10:21:27Z</cp:lastPrinted>
  <dcterms:created xsi:type="dcterms:W3CDTF">2016-06-26T14:15:42Z</dcterms:created>
  <dcterms:modified xsi:type="dcterms:W3CDTF">2019-11-03T11:53:23Z</dcterms:modified>
</cp:coreProperties>
</file>